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6" r:id="rId2"/>
    <p:sldId id="257" r:id="rId3"/>
    <p:sldId id="277" r:id="rId4"/>
    <p:sldId id="272" r:id="rId5"/>
    <p:sldId id="278" r:id="rId6"/>
    <p:sldId id="279" r:id="rId7"/>
    <p:sldId id="274" r:id="rId8"/>
    <p:sldId id="271" r:id="rId9"/>
    <p:sldId id="260" r:id="rId10"/>
    <p:sldId id="276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6" d="100"/>
          <a:sy n="76" d="100"/>
        </p:scale>
        <p:origin x="6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11/23/2022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JPG"/><Relationship Id="rId9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820164-AF29-2CE9-2D5A-C490378BF7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96572" y="179109"/>
            <a:ext cx="8798856" cy="133090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br>
              <a:rPr lang="cs-CZ" dirty="0">
                <a:solidFill>
                  <a:srgbClr val="0070C0"/>
                </a:solidFill>
              </a:rPr>
            </a:br>
            <a:br>
              <a:rPr lang="cs-CZ" dirty="0">
                <a:solidFill>
                  <a:srgbClr val="0070C0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Psychiatrická nemocnice Jihlava 2022</a:t>
            </a:r>
            <a:br>
              <a:rPr lang="cs-CZ" dirty="0">
                <a:solidFill>
                  <a:srgbClr val="0070C0"/>
                </a:solidFill>
              </a:rPr>
            </a:br>
            <a:br>
              <a:rPr lang="cs-CZ" dirty="0">
                <a:solidFill>
                  <a:srgbClr val="0070C0"/>
                </a:solidFill>
              </a:rPr>
            </a:br>
            <a:endParaRPr lang="cs-CZ" dirty="0">
              <a:solidFill>
                <a:srgbClr val="0070C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96DE37-A6D8-70FF-7D0D-CD001C845E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4511" y="6141562"/>
            <a:ext cx="8502977" cy="537329"/>
          </a:xfrm>
          <a:noFill/>
          <a:ln>
            <a:noFill/>
          </a:ln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bg1"/>
                </a:solidFill>
              </a:rPr>
              <a:t> 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226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4F19D61A-0CF4-3CF9-58E3-80C33D8B8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68" y="552209"/>
            <a:ext cx="11824479" cy="55801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2309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7A94C-76AE-489B-2F36-D4ABBD9FF43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92D050"/>
            </a:solidFill>
          </a:ln>
        </p:spPr>
        <p:txBody>
          <a:bodyPr>
            <a:normAutofit/>
          </a:bodyPr>
          <a:lstStyle/>
          <a:p>
            <a:r>
              <a:rPr lang="cs-CZ" sz="2000" dirty="0">
                <a:solidFill>
                  <a:srgbClr val="0070C0"/>
                </a:solidFill>
              </a:rPr>
              <a:t>Základní informace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94607B-CABE-EEA3-B3E7-2A7B146A5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638044"/>
            <a:ext cx="7729728" cy="3678866"/>
          </a:xfrm>
        </p:spPr>
        <p:txBody>
          <a:bodyPr>
            <a:noAutofit/>
          </a:bodyPr>
          <a:lstStyle/>
          <a:p>
            <a:r>
              <a:rPr lang="cs-CZ" sz="1400" dirty="0"/>
              <a:t>Nemocnice je státní příspěvkovou organizací zřizovanou MZ ČR</a:t>
            </a:r>
          </a:p>
          <a:p>
            <a:r>
              <a:rPr lang="cs-CZ" sz="1400" dirty="0"/>
              <a:t>Poskytuje komplexní psychiatrickou lůžkovou péči s výjimkou dětské psychiatrie a</a:t>
            </a:r>
            <a:r>
              <a:rPr lang="cs-CZ" sz="1400" dirty="0">
                <a:effectLst/>
                <a:ea typeface="Times New Roman" panose="02020603050405020304" pitchFamily="18" charset="0"/>
                <a:cs typeface="Calibri Light" panose="020F0302020204030204" pitchFamily="34" charset="0"/>
              </a:rPr>
              <a:t> ambulantní specializovanou péči v oboru psychiatrie, klinický psycholog, sexuologie, sestra pro péči v psychiatrii, zdravotní péče poskytovaná ve vlastním sociálním prostředí pacienta a vnitřní lékařství</a:t>
            </a:r>
          </a:p>
          <a:p>
            <a:r>
              <a:rPr lang="cs-CZ" sz="1400" dirty="0">
                <a:ea typeface="Times New Roman" panose="02020603050405020304" pitchFamily="18" charset="0"/>
                <a:cs typeface="Calibri Light" panose="020F0302020204030204" pitchFamily="34" charset="0"/>
              </a:rPr>
              <a:t>Provozuje Centrum duševního zdraví</a:t>
            </a:r>
            <a:endParaRPr lang="cs-CZ" sz="1400" dirty="0">
              <a:effectLst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r>
              <a:rPr lang="cs-CZ" sz="1400" dirty="0">
                <a:cs typeface="Calibri Light" panose="020F0302020204030204" pitchFamily="34" charset="0"/>
              </a:rPr>
              <a:t>Je akreditovaná pro specializační vzdělávání v oboru </a:t>
            </a:r>
            <a:r>
              <a:rPr lang="cs-CZ" sz="1400" dirty="0">
                <a:effectLst/>
                <a:ea typeface="Arial" panose="020B0604020202020204" pitchFamily="34" charset="0"/>
              </a:rPr>
              <a:t>psychiatrie, </a:t>
            </a:r>
            <a:r>
              <a:rPr lang="cs-CZ" sz="1400" dirty="0" err="1">
                <a:effectLst/>
                <a:ea typeface="Arial" panose="020B0604020202020204" pitchFamily="34" charset="0"/>
              </a:rPr>
              <a:t>gerontopsychiatrie</a:t>
            </a:r>
            <a:r>
              <a:rPr lang="cs-CZ" sz="1400" dirty="0">
                <a:effectLst/>
                <a:ea typeface="Arial" panose="020B0604020202020204" pitchFamily="34" charset="0"/>
              </a:rPr>
              <a:t>, návykové nemoci a klinická psychologie</a:t>
            </a:r>
          </a:p>
          <a:p>
            <a:r>
              <a:rPr lang="cs-CZ" sz="1400" dirty="0"/>
              <a:t>Disponuje 470 lůžky na 6 primariátech, z toho 40 lůžek je určeno pro akutní péči a 430 pro péči následnou</a:t>
            </a:r>
          </a:p>
          <a:p>
            <a:r>
              <a:rPr lang="cs-CZ" sz="1400" dirty="0"/>
              <a:t>cca 2000 přijatých pacientů/rok</a:t>
            </a:r>
          </a:p>
          <a:p>
            <a:r>
              <a:rPr lang="cs-CZ" sz="1400" dirty="0"/>
              <a:t>517 zaměstnanců, z toho 370 zdravotnických pracovníků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E52A0B3-912D-19F2-72AC-37C4031DC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248" y="1031803"/>
            <a:ext cx="1065066" cy="4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403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960B138-61A0-57F3-8DC5-C5726DD62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0928" y="670560"/>
            <a:ext cx="8010144" cy="551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55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5E06219-7EC2-FEDB-F452-D7E708AF8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500" dirty="0"/>
              <a:t>PNJ byla založena 24. 5. 1902 v budově bývalé robotárny jako pobočka brněnského                               ústavu pro duševně choré pod názvem Zemský filiální ústav pro choromyslné v Jihlavě.</a:t>
            </a:r>
          </a:p>
          <a:p>
            <a:r>
              <a:rPr lang="cs-CZ" sz="1500" dirty="0"/>
              <a:t>Většina pavilonů vznikla v 30. letech podle návrhů významných představitelů evropského funkcionalismu prof. B. Fuchse a prof. B. Rozehnala.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34AD4980-B3E8-4E6E-C05F-7D25F047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38" y="965200"/>
            <a:ext cx="7731125" cy="1187450"/>
          </a:xfrm>
          <a:ln>
            <a:solidFill>
              <a:srgbClr val="92D050"/>
            </a:solidFill>
          </a:ln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Historie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A26FFF7-ABFA-5AC9-670D-3A9C182C4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248" y="1031803"/>
            <a:ext cx="1065066" cy="4043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437D2B2-A7F4-51ED-D621-B4F5AA6C4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351" y="3559826"/>
            <a:ext cx="3217513" cy="241313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8F1275F7-E2CD-8B2C-31B9-77A2B56FB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951" y="3779191"/>
            <a:ext cx="3102618" cy="219377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20AFD25-CAC4-8EB5-A58D-8247B63A26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498" y="2192842"/>
            <a:ext cx="999366" cy="74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88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E735EF2-2427-A0AF-C5D7-C9941AAE9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22" b="-3022"/>
          <a:stretch/>
        </p:blipFill>
        <p:spPr>
          <a:xfrm>
            <a:off x="1333849" y="56639"/>
            <a:ext cx="9332961" cy="700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31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96E7B6-EE5B-263F-EF11-C98E808F57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Modernizace prostředí, zkvalitňování péče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Diagnostika a komplexní léčba všech duševních poruch dospělých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Kombinace biologické léčby (farmakoterapie, elektrokonvulzivní léčba, fototerapie), psychoterapie, psychiatrické rehabilitace, režimové léčby a dalších metod využívajících psychoterapeutický potenciál </a:t>
            </a:r>
          </a:p>
          <a:p>
            <a:r>
              <a:rPr lang="cs-CZ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Spolupráce s poskytovateli zdravotních a sociálních komunitních služeb v kraji k zajištění návaznosti komplexní péče po propuštění z nemocnice</a:t>
            </a:r>
          </a:p>
          <a:p>
            <a:r>
              <a:rPr lang="cs-CZ" dirty="0">
                <a:latin typeface="Times New Roman" panose="02020603050405020304" pitchFamily="18" charset="0"/>
                <a:ea typeface="Calibri" panose="020F0502020204030204" pitchFamily="34" charset="0"/>
              </a:rPr>
              <a:t>Kvalitní pracovní podmínky pro zaměstnance</a:t>
            </a:r>
            <a:endParaRPr lang="cs-CZ" sz="1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D2A897C4-0A2C-A9A0-4996-D914DFE70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0438" y="965200"/>
            <a:ext cx="7731125" cy="1187450"/>
          </a:xfrm>
          <a:ln>
            <a:solidFill>
              <a:srgbClr val="92D050"/>
            </a:solidFill>
          </a:ln>
        </p:spPr>
        <p:txBody>
          <a:bodyPr/>
          <a:lstStyle/>
          <a:p>
            <a:r>
              <a:rPr lang="cs-CZ" dirty="0">
                <a:solidFill>
                  <a:srgbClr val="0070C0"/>
                </a:solidFill>
              </a:rPr>
              <a:t>…A SOUČASNOST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405480-ED12-1CD9-7885-37543F2E23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248" y="1031803"/>
            <a:ext cx="1065066" cy="40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895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7056CBFB-9232-F2D5-E69A-6A6A86CF73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1"/>
          <a:stretch/>
        </p:blipFill>
        <p:spPr>
          <a:xfrm>
            <a:off x="6526635" y="1"/>
            <a:ext cx="4152047" cy="320093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CF3DBDF-8226-639F-A859-589BA7338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3319" y="2759978"/>
            <a:ext cx="3302948" cy="3490736"/>
          </a:xfrm>
          <a:prstGeom prst="rect">
            <a:avLst/>
          </a:prstGeom>
        </p:spPr>
      </p:pic>
      <p:pic>
        <p:nvPicPr>
          <p:cNvPr id="29" name="Obrázek 28">
            <a:extLst>
              <a:ext uri="{FF2B5EF4-FFF2-40B4-BE49-F238E27FC236}">
                <a16:creationId xmlns:a16="http://schemas.microsoft.com/office/drawing/2014/main" id="{3977C6E7-DFA4-0094-28AB-A0A094818C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388" y="3555750"/>
            <a:ext cx="3593285" cy="2694964"/>
          </a:xfrm>
          <a:prstGeom prst="rect">
            <a:avLst/>
          </a:prstGeom>
        </p:spPr>
      </p:pic>
      <p:pic>
        <p:nvPicPr>
          <p:cNvPr id="36" name="Obrázek 35">
            <a:extLst>
              <a:ext uri="{FF2B5EF4-FFF2-40B4-BE49-F238E27FC236}">
                <a16:creationId xmlns:a16="http://schemas.microsoft.com/office/drawing/2014/main" id="{A87E017A-A61E-079B-A4FA-2918F964D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318" y="5719"/>
            <a:ext cx="3057150" cy="2292864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42A85EDD-4598-150F-327C-0E8691A11E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3171" y="1911741"/>
            <a:ext cx="3057152" cy="229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88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917CB3CC-2F62-2822-81A2-64E56BAC9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3" r="2977" b="13812"/>
          <a:stretch/>
        </p:blipFill>
        <p:spPr>
          <a:xfrm>
            <a:off x="1487815" y="0"/>
            <a:ext cx="3217408" cy="21945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E4E2EA59-4124-ED43-D19E-00C2E4C15C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788"/>
          <a:stretch/>
        </p:blipFill>
        <p:spPr>
          <a:xfrm>
            <a:off x="7591875" y="0"/>
            <a:ext cx="3076125" cy="2208231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A99A5FA-B8ED-D879-EA44-3B26256753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80" b="-1"/>
          <a:stretch/>
        </p:blipFill>
        <p:spPr>
          <a:xfrm>
            <a:off x="1487815" y="4577607"/>
            <a:ext cx="2926080" cy="2144519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BCA5B843-5831-BA79-B05D-6C8432EE30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596"/>
          <a:stretch/>
        </p:blipFill>
        <p:spPr>
          <a:xfrm>
            <a:off x="1487816" y="2280681"/>
            <a:ext cx="3115972" cy="2200369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018E9999-023B-7424-08A2-162545279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1922" y="2298690"/>
            <a:ext cx="2926078" cy="2194559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40F8FCFB-03C4-850D-A147-6AF1DC13F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1922" y="4585181"/>
            <a:ext cx="2926078" cy="2164321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01C5C700-4E4C-FDFC-28B2-3F67334F744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3703"/>
          <a:stretch/>
        </p:blipFill>
        <p:spPr>
          <a:xfrm>
            <a:off x="4521880" y="4585181"/>
            <a:ext cx="3115972" cy="2272818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5CD14032-C237-CA01-035E-98B16D3D883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/>
          <a:stretch/>
        </p:blipFill>
        <p:spPr>
          <a:xfrm>
            <a:off x="4705222" y="2298690"/>
            <a:ext cx="2932629" cy="2194560"/>
          </a:xfrm>
          <a:prstGeom prst="rect">
            <a:avLst/>
          </a:prstGeom>
        </p:spPr>
      </p:pic>
      <p:pic>
        <p:nvPicPr>
          <p:cNvPr id="35" name="Obrázek 34">
            <a:extLst>
              <a:ext uri="{FF2B5EF4-FFF2-40B4-BE49-F238E27FC236}">
                <a16:creationId xmlns:a16="http://schemas.microsoft.com/office/drawing/2014/main" id="{706D5FBA-0D81-3EDD-F412-00F217B9D8B6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129"/>
          <a:stretch/>
        </p:blipFill>
        <p:spPr>
          <a:xfrm>
            <a:off x="4792497" y="94771"/>
            <a:ext cx="2712104" cy="209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959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EEA376-3718-5C5D-47EA-1F920ADFD4B2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rgbClr val="92D050"/>
            </a:solidFill>
          </a:ln>
        </p:spPr>
        <p:txBody>
          <a:bodyPr/>
          <a:lstStyle/>
          <a:p>
            <a:br>
              <a:rPr lang="cs-CZ" sz="2000" dirty="0">
                <a:solidFill>
                  <a:srgbClr val="0070C0"/>
                </a:solidFill>
              </a:rPr>
            </a:br>
            <a:r>
              <a:rPr lang="cs-CZ" sz="2000" dirty="0">
                <a:solidFill>
                  <a:srgbClr val="0070C0"/>
                </a:solidFill>
              </a:rPr>
              <a:t>Změny v PNJ v procesu transformace psychiatrické péče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06E4A0-003C-0985-FBC8-4C4C0C97B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1600" dirty="0"/>
              <a:t>Transformace PNJ vychází ze Strategie reformy Psychiatrické péče 2013 a NAPDZ 2020-2030</a:t>
            </a:r>
          </a:p>
          <a:p>
            <a:r>
              <a:rPr lang="cs-CZ" sz="1600" dirty="0"/>
              <a:t>Plynule navazuje na změny v předcházejícím období a zahrnuje:</a:t>
            </a:r>
          </a:p>
          <a:p>
            <a:pPr lvl="1"/>
            <a:r>
              <a:rPr lang="cs-CZ" dirty="0">
                <a:solidFill>
                  <a:schemeClr val="tx1"/>
                </a:solidFill>
                <a:cs typeface="Tahoma" pitchFamily="2"/>
              </a:rPr>
              <a:t>Vznik akutní péče</a:t>
            </a:r>
          </a:p>
          <a:p>
            <a:pPr lvl="1"/>
            <a:r>
              <a:rPr lang="cs-CZ" dirty="0">
                <a:solidFill>
                  <a:schemeClr val="tx1"/>
                </a:solidFill>
                <a:cs typeface="Tahoma" pitchFamily="2"/>
              </a:rPr>
              <a:t>Specializace následné péče</a:t>
            </a:r>
          </a:p>
          <a:p>
            <a:pPr lvl="1"/>
            <a:r>
              <a:rPr lang="cs-CZ" dirty="0">
                <a:solidFill>
                  <a:schemeClr val="tx1"/>
                </a:solidFill>
                <a:cs typeface="Tahoma" pitchFamily="2"/>
              </a:rPr>
              <a:t>Rozšíření ambulantní péče</a:t>
            </a:r>
          </a:p>
          <a:p>
            <a:pPr lvl="1"/>
            <a:r>
              <a:rPr lang="cs-CZ" dirty="0">
                <a:solidFill>
                  <a:schemeClr val="tx1"/>
                </a:solidFill>
                <a:cs typeface="Tahoma" pitchFamily="2"/>
              </a:rPr>
              <a:t>Vznik Centra duševního zdraví Jihlava</a:t>
            </a:r>
          </a:p>
          <a:p>
            <a:pPr lvl="1"/>
            <a:r>
              <a:rPr lang="cs-CZ" dirty="0">
                <a:solidFill>
                  <a:schemeClr val="tx1"/>
                </a:solidFill>
                <a:cs typeface="Tahoma" pitchFamily="2"/>
              </a:rPr>
              <a:t>Prohloubení multidisciplinární spolupráce</a:t>
            </a:r>
          </a:p>
          <a:p>
            <a:pPr lvl="1"/>
            <a:r>
              <a:rPr lang="cs-CZ" dirty="0">
                <a:solidFill>
                  <a:schemeClr val="tx1"/>
                </a:solidFill>
                <a:cs typeface="Tahoma" pitchFamily="2"/>
              </a:rPr>
              <a:t>Posílení oblasti kvality a lidských práv</a:t>
            </a:r>
          </a:p>
          <a:p>
            <a:pPr lvl="1"/>
            <a:r>
              <a:rPr lang="cs-CZ" dirty="0">
                <a:solidFill>
                  <a:schemeClr val="tx1"/>
                </a:solidFill>
                <a:cs typeface="Tahoma" pitchFamily="2"/>
              </a:rPr>
              <a:t>Zapojení do projektů </a:t>
            </a:r>
            <a:r>
              <a:rPr lang="cs-CZ" dirty="0" err="1">
                <a:solidFill>
                  <a:schemeClr val="tx1"/>
                </a:solidFill>
                <a:cs typeface="Tahoma" pitchFamily="2"/>
              </a:rPr>
              <a:t>destigmatizace</a:t>
            </a:r>
            <a:r>
              <a:rPr lang="cs-CZ" dirty="0">
                <a:solidFill>
                  <a:schemeClr val="tx1"/>
                </a:solidFill>
                <a:cs typeface="Tahoma" pitchFamily="2"/>
              </a:rPr>
              <a:t> duševně nemocných i psychiatrie jako oboru</a:t>
            </a:r>
          </a:p>
          <a:p>
            <a:pPr marL="228600" lvl="1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01D7B88-7B97-6F4F-765B-98DE1561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8248" y="1031803"/>
            <a:ext cx="1065066" cy="404392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0FC6FEC7-FB28-09AD-CED7-B70B010E5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23" y="3321823"/>
            <a:ext cx="2558641" cy="1918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06525"/>
      </p:ext>
    </p:extLst>
  </p:cSld>
  <p:clrMapOvr>
    <a:masterClrMapping/>
  </p:clrMapOvr>
</p:sld>
</file>

<file path=ppt/theme/theme1.xml><?xml version="1.0" encoding="utf-8"?>
<a:theme xmlns:a="http://schemas.openxmlformats.org/drawingml/2006/main" name="Balík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1580</TotalTime>
  <Words>296</Words>
  <Application>Microsoft Office PowerPoint</Application>
  <PresentationFormat>Širokoúhlá obrazovka</PresentationFormat>
  <Paragraphs>30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4" baseType="lpstr">
      <vt:lpstr>Arial</vt:lpstr>
      <vt:lpstr>Gill Sans MT</vt:lpstr>
      <vt:lpstr>Times New Roman</vt:lpstr>
      <vt:lpstr>Balík</vt:lpstr>
      <vt:lpstr>  Psychiatrická nemocnice Jihlava 2022  </vt:lpstr>
      <vt:lpstr>Základní informace</vt:lpstr>
      <vt:lpstr>Prezentace aplikace PowerPoint</vt:lpstr>
      <vt:lpstr>Historie </vt:lpstr>
      <vt:lpstr>Prezentace aplikace PowerPoint</vt:lpstr>
      <vt:lpstr>…A SOUČASNOST</vt:lpstr>
      <vt:lpstr>Prezentace aplikace PowerPoint</vt:lpstr>
      <vt:lpstr>Prezentace aplikace PowerPoint</vt:lpstr>
      <vt:lpstr> Změny v PNJ v procesu transformace psychiatrické péče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Psychiatrická nemocnice Jihlava v 21. století</dc:title>
  <dc:creator>Dagmar Dvořáková</dc:creator>
  <cp:lastModifiedBy>Milan Škorpík</cp:lastModifiedBy>
  <cp:revision>37</cp:revision>
  <dcterms:created xsi:type="dcterms:W3CDTF">2022-07-25T13:35:16Z</dcterms:created>
  <dcterms:modified xsi:type="dcterms:W3CDTF">2022-11-23T09:20:40Z</dcterms:modified>
</cp:coreProperties>
</file>